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4" r:id="rId2"/>
    <p:sldId id="49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1AE"/>
    <a:srgbClr val="DB23C1"/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7044290153703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1"/>
              <c:layout>
                <c:manualLayout>
                  <c:x val="-4.9999650046194111E-2"/>
                  <c:y val="6.130225293019958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4443783420588484E-2"/>
                  <c:y val="-5.59148950959163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555166717993227E-3"/>
                  <c:y val="0.183906758790598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Asia-Pacific </c:v>
                </c:pt>
                <c:pt idx="1">
                  <c:v>North America </c:v>
                </c:pt>
                <c:pt idx="2">
                  <c:v>Europe</c:v>
                </c:pt>
                <c:pt idx="3">
                  <c:v>South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14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46"/>
          <c:y val="7.3765073484031884E-2"/>
          <c:w val="0.82476572183380881"/>
          <c:h val="0.6891121015300715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Asia-Pacific </c:v>
                </c:pt>
                <c:pt idx="1">
                  <c:v>North America </c:v>
                </c:pt>
                <c:pt idx="2">
                  <c:v>Europe</c:v>
                </c:pt>
                <c:pt idx="3">
                  <c:v>South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14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41"/>
        <c:axId val="1468098784"/>
        <c:axId val="1468110208"/>
      </c:barChart>
      <c:catAx>
        <c:axId val="1468098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68110208"/>
        <c:crosses val="autoZero"/>
        <c:auto val="1"/>
        <c:lblAlgn val="ctr"/>
        <c:lblOffset val="100"/>
        <c:noMultiLvlLbl val="0"/>
      </c:catAx>
      <c:valAx>
        <c:axId val="146811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6809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chart" Target="../charts/chart2.xm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 descr="C:\Users\Andleeb\Downloads\Acetic_ac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38452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Glacial Acetic Acid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Supplier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Chart 44"/>
          <p:cNvGraphicFramePr/>
          <p:nvPr/>
        </p:nvGraphicFramePr>
        <p:xfrm>
          <a:off x="285720" y="3786190"/>
          <a:ext cx="2286016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Glacial Acetic Acid Market  2016-17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86548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7356" y="1639661"/>
            <a:ext cx="2551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Glacial Acetic Acid</a:t>
            </a: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752166" y="1473188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843606" y="1584208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1255 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844" y="3214686"/>
            <a:ext cx="2786082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Glacial Acetic Acid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86116" y="3214686"/>
            <a:ext cx="2708609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Glacial Acetic Acid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257629" y="92867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2016-17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967851" y="477418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2016-17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5143504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2016-17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143240" y="3929066"/>
          <a:ext cx="300039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23716" y="3214686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Manufacturers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704678" y="3774774"/>
            <a:ext cx="2225040" cy="244030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Celanese </a:t>
            </a:r>
            <a:r>
              <a:rPr lang="en-US" sz="1200" dirty="0" err="1" smtClean="0">
                <a:solidFill>
                  <a:srgbClr val="000000"/>
                </a:solidFill>
              </a:rPr>
              <a:t>Pte</a:t>
            </a:r>
            <a:r>
              <a:rPr lang="en-US" sz="1200" dirty="0" smtClean="0">
                <a:solidFill>
                  <a:srgbClr val="000000"/>
                </a:solidFill>
              </a:rPr>
              <a:t> Ltd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Chang Chun Group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Kanoria</a:t>
            </a:r>
            <a:r>
              <a:rPr lang="en-US" sz="1200" dirty="0" smtClean="0">
                <a:solidFill>
                  <a:srgbClr val="000000"/>
                </a:solidFill>
              </a:rPr>
              <a:t> Chemicals </a:t>
            </a: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&amp; Industries Ltd</a:t>
            </a:r>
          </a:p>
          <a:p>
            <a:pPr fontAlgn="b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Xi'An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Pyson</a:t>
            </a:r>
            <a:endParaRPr lang="en-US" sz="1200" dirty="0" smtClean="0">
              <a:solidFill>
                <a:srgbClr val="000000"/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Biotech Co., Ltd</a:t>
            </a:r>
          </a:p>
          <a:p>
            <a:pPr fontAlgn="b"/>
            <a:endParaRPr lang="en-IN" sz="1200" dirty="0" smtClean="0">
              <a:solidFill>
                <a:srgbClr val="000000"/>
              </a:solidFill>
            </a:endParaRPr>
          </a:p>
          <a:p>
            <a:pPr fontAlgn="b"/>
            <a:r>
              <a:rPr lang="en-IN" sz="1200" dirty="0" err="1" smtClean="0">
                <a:solidFill>
                  <a:srgbClr val="000000"/>
                </a:solidFill>
              </a:rPr>
              <a:t>Lonza</a:t>
            </a:r>
            <a:r>
              <a:rPr lang="en-IN" sz="1200" dirty="0" smtClean="0">
                <a:solidFill>
                  <a:srgbClr val="000000"/>
                </a:solidFill>
              </a:rPr>
              <a:t> Group</a:t>
            </a:r>
          </a:p>
          <a:p>
            <a:pPr fontAlgn="b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6866" name="AutoShape 2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85720" y="1071546"/>
          <a:ext cx="1689100" cy="781050"/>
        </p:xfrm>
        <a:graphic>
          <a:graphicData uri="http://schemas.openxmlformats.org/drawingml/2006/table">
            <a:tbl>
              <a:tblPr/>
              <a:tblGrid>
                <a:gridCol w="1689100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7889" name="Picture 1" descr="C:\Users\Andleeb\Downloads\logo\download (2).jpg"/>
          <p:cNvPicPr>
            <a:picLocks noChangeAspect="1" noChangeArrowheads="1"/>
          </p:cNvPicPr>
          <p:nvPr/>
        </p:nvPicPr>
        <p:blipFill>
          <a:blip r:embed="rId5"/>
          <a:srcRect t="32539" b="37545"/>
          <a:stretch>
            <a:fillRect/>
          </a:stretch>
        </p:blipFill>
        <p:spPr bwMode="auto">
          <a:xfrm>
            <a:off x="7929586" y="3857628"/>
            <a:ext cx="933452" cy="279252"/>
          </a:xfrm>
          <a:prstGeom prst="rect">
            <a:avLst/>
          </a:prstGeom>
          <a:noFill/>
        </p:spPr>
      </p:pic>
      <p:pic>
        <p:nvPicPr>
          <p:cNvPr id="37890" name="Picture 2" descr="C:\Users\Andleeb\Downloads\logo\download (4).png"/>
          <p:cNvPicPr>
            <a:picLocks noChangeAspect="1" noChangeArrowheads="1"/>
          </p:cNvPicPr>
          <p:nvPr/>
        </p:nvPicPr>
        <p:blipFill>
          <a:blip r:embed="rId6"/>
          <a:srcRect t="17008" b="18898"/>
          <a:stretch>
            <a:fillRect/>
          </a:stretch>
        </p:blipFill>
        <p:spPr bwMode="auto">
          <a:xfrm>
            <a:off x="8143900" y="4143380"/>
            <a:ext cx="595309" cy="381559"/>
          </a:xfrm>
          <a:prstGeom prst="rect">
            <a:avLst/>
          </a:prstGeom>
          <a:noFill/>
        </p:spPr>
      </p:pic>
      <p:pic>
        <p:nvPicPr>
          <p:cNvPr id="37891" name="Picture 3" descr="C:\Users\Andleeb\Downloads\logo\download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4643446"/>
            <a:ext cx="423859" cy="409829"/>
          </a:xfrm>
          <a:prstGeom prst="rect">
            <a:avLst/>
          </a:prstGeom>
          <a:noFill/>
        </p:spPr>
      </p:pic>
      <p:pic>
        <p:nvPicPr>
          <p:cNvPr id="37892" name="Picture 4" descr="C:\Users\Andleeb\Downloads\logo\download (10).jpg"/>
          <p:cNvPicPr>
            <a:picLocks noChangeAspect="1" noChangeArrowheads="1"/>
          </p:cNvPicPr>
          <p:nvPr/>
        </p:nvPicPr>
        <p:blipFill>
          <a:blip r:embed="rId8"/>
          <a:srcRect t="31496" b="33596"/>
          <a:stretch>
            <a:fillRect/>
          </a:stretch>
        </p:blipFill>
        <p:spPr bwMode="auto">
          <a:xfrm>
            <a:off x="8072462" y="5214950"/>
            <a:ext cx="805708" cy="281246"/>
          </a:xfrm>
          <a:prstGeom prst="rect">
            <a:avLst/>
          </a:prstGeom>
          <a:noFill/>
        </p:spPr>
      </p:pic>
      <p:pic>
        <p:nvPicPr>
          <p:cNvPr id="37893" name="Picture 5" descr="C:\Users\Andleeb\Downloads\logo\download (11).jpg"/>
          <p:cNvPicPr>
            <a:picLocks noChangeAspect="1" noChangeArrowheads="1"/>
          </p:cNvPicPr>
          <p:nvPr/>
        </p:nvPicPr>
        <p:blipFill>
          <a:blip r:embed="rId9"/>
          <a:srcRect l="5669" t="37795" r="5669" b="41575"/>
          <a:stretch>
            <a:fillRect/>
          </a:stretch>
        </p:blipFill>
        <p:spPr bwMode="auto">
          <a:xfrm>
            <a:off x="8097055" y="5786454"/>
            <a:ext cx="689787" cy="160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8989</TotalTime>
  <Words>74</Words>
  <Application>Microsoft Office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737</cp:revision>
  <dcterms:created xsi:type="dcterms:W3CDTF">2020-02-21T04:59:25Z</dcterms:created>
  <dcterms:modified xsi:type="dcterms:W3CDTF">2022-02-11T05:09:26Z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